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6"/>
  </p:notesMasterIdLst>
  <p:sldIdLst>
    <p:sldId id="256" r:id="rId2"/>
    <p:sldId id="273" r:id="rId3"/>
    <p:sldId id="259" r:id="rId4"/>
    <p:sldId id="262" r:id="rId5"/>
    <p:sldId id="261" r:id="rId6"/>
    <p:sldId id="260" r:id="rId7"/>
    <p:sldId id="274" r:id="rId8"/>
    <p:sldId id="271" r:id="rId9"/>
    <p:sldId id="275" r:id="rId10"/>
    <p:sldId id="263" r:id="rId11"/>
    <p:sldId id="264" r:id="rId12"/>
    <p:sldId id="266" r:id="rId13"/>
    <p:sldId id="272" r:id="rId14"/>
    <p:sldId id="267" r:id="rId15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ewmersedez" initials="n" lastIdx="1" clrIdx="0">
    <p:extLst>
      <p:ext uri="{19B8F6BF-5375-455C-9EA6-DF929625EA0E}">
        <p15:presenceInfo xmlns:p15="http://schemas.microsoft.com/office/powerpoint/2012/main" userId="newmersedez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38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52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3EA1C0-6CFA-44CF-A81D-3CC8C79A6319}" type="datetimeFigureOut">
              <a:rPr lang="ru-RU" smtClean="0"/>
              <a:t>29.05.2023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41AB95-C52B-4C4C-B3C2-9FA46010469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012413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gi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 descr="Изображение выглядит как на открытом воздухе, небо, облака">
            <a:extLst>
              <a:ext uri="{FF2B5EF4-FFF2-40B4-BE49-F238E27FC236}">
                <a16:creationId xmlns:a16="http://schemas.microsoft.com/office/drawing/2014/main" id="{6D5C6D59-21E4-A7B7-3B0E-3457E558BE4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878"/>
            <a:ext cx="12194523" cy="6858000"/>
          </a:xfrm>
          <a:prstGeom prst="rect">
            <a:avLst/>
          </a:prstGeom>
        </p:spPr>
      </p:pic>
      <p:pic>
        <p:nvPicPr>
          <p:cNvPr id="8" name="Picture 14">
            <a:extLst>
              <a:ext uri="{FF2B5EF4-FFF2-40B4-BE49-F238E27FC236}">
                <a16:creationId xmlns:a16="http://schemas.microsoft.com/office/drawing/2014/main" id="{751C7B84-5999-0504-631F-DAC43149232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086" y="273721"/>
            <a:ext cx="783084" cy="754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Рисунок 8" descr="Изображение выглядит как текст, знак, на открытом воздухе&#10;&#10;Автоматически созданное описание">
            <a:extLst>
              <a:ext uri="{FF2B5EF4-FFF2-40B4-BE49-F238E27FC236}">
                <a16:creationId xmlns:a16="http://schemas.microsoft.com/office/drawing/2014/main" id="{AF1A18F8-93A0-2011-09C0-914B8ECA6EB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2432" y="169511"/>
            <a:ext cx="756000" cy="756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5F5F1DD-3253-934D-C31C-AB848FBF40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BF64FAE1-9C34-80B1-349A-16AF4AC445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D40AE9E-7EAA-E19B-1449-CAD642E5A4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D338A3-B5FA-4892-8782-04A8FAC2DE2D}" type="datetime1">
              <a:rPr lang="ru-RU" smtClean="0"/>
              <a:t>29.05.2023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F9CA5C7-E0A8-D978-C348-04556224AF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ВКР (б) студента Фамилия Имя Отчетство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315095A-9844-D13C-808D-CE4B8DF8C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151D6-1CE6-4546-836D-2A836D7A7EF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231614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83090FF-039C-B667-C2D9-965CE46813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EAD7DB03-D7A4-5F64-A77E-A6AEFCA3E7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89C5B19-B263-2CBA-FF72-E17088A6FE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5DF212-0581-4804-9196-08E59AD85A60}" type="datetime1">
              <a:rPr lang="ru-RU" smtClean="0"/>
              <a:t>29.05.2023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11A1671-6668-C911-E003-441052A93D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ВКР (б) студента Фамилия Имя Отчетство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081DEC3-2D76-ED76-CC14-81086C933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151D6-1CE6-4546-836D-2A836D7A7EF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9266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F22173E8-8F12-1B34-A8FF-06866B9CD91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73E24B7C-FCF4-861C-FE27-F41A78A90A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982576D-E217-7A78-7D94-052D515846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33102-27BA-4101-BD19-C265B43D1861}" type="datetime1">
              <a:rPr lang="ru-RU" smtClean="0"/>
              <a:t>29.05.2023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505B6A5-A228-0529-4620-E999888DE6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ВКР (б) студента Фамилия Имя Отчетство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BB7FF60-D08C-AC78-BADB-4DA7E6F35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151D6-1CE6-4546-836D-2A836D7A7EF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755559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02B9CB8-6D19-3AEA-1CF3-4B81C0F3A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  <a:latin typeface="Impact" panose="020B0806030902050204" pitchFamily="34" charset="0"/>
              </a:defRPr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E00D62C-984D-0F4D-DEAB-2CF3FE8220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Arial Narrow" panose="020B0606020202030204" pitchFamily="34" charset="0"/>
              </a:defRPr>
            </a:lvl1pPr>
            <a:lvl2pPr>
              <a:defRPr>
                <a:latin typeface="Arial Narrow" panose="020B0606020202030204" pitchFamily="34" charset="0"/>
              </a:defRPr>
            </a:lvl2pPr>
            <a:lvl3pPr>
              <a:defRPr>
                <a:latin typeface="Arial Narrow" panose="020B0606020202030204" pitchFamily="34" charset="0"/>
              </a:defRPr>
            </a:lvl3pPr>
            <a:lvl4pPr>
              <a:defRPr>
                <a:latin typeface="Arial Narrow" panose="020B0606020202030204" pitchFamily="34" charset="0"/>
              </a:defRPr>
            </a:lvl4pPr>
            <a:lvl5pPr>
              <a:defRPr>
                <a:latin typeface="Arial Narrow" panose="020B0606020202030204" pitchFamily="34" charset="0"/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2BF4D9E-BB75-BC74-824E-29DC98C15C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9DC75-0073-477D-B85F-B87BD2D9AA66}" type="datetime1">
              <a:rPr lang="ru-RU" smtClean="0"/>
              <a:t>29.05.2023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3A20BCE-D28D-1DD7-C5E8-C41A4CF9DB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ВКР (б) студента Фамилия Имя Отчетство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E517AC7-DD1F-0F43-4EF6-526F2CA5C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0"/>
            <a:ext cx="2743200" cy="365125"/>
          </a:xfrm>
        </p:spPr>
        <p:txBody>
          <a:bodyPr/>
          <a:lstStyle>
            <a:lvl1pPr>
              <a:defRPr sz="2400">
                <a:latin typeface="Arial Black" panose="020B0A04020102020204" pitchFamily="34" charset="0"/>
              </a:defRPr>
            </a:lvl1pPr>
          </a:lstStyle>
          <a:p>
            <a:fld id="{2E0151D6-1CE6-4546-836D-2A836D7A7EF2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526157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3E56F84-824A-FBD9-9C64-3D22056D88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1E4AC80-28FC-F758-5D7E-2EC25D680C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3685893-273D-03C2-D13A-2954ABDCB6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6988C-DC8F-439B-AB31-15A4297BC55F}" type="datetime1">
              <a:rPr lang="ru-RU" smtClean="0"/>
              <a:t>29.05.2023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68C9142-6079-7C64-4476-57AD7E1917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ВКР (б) студента Фамилия Имя Отчетство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5185AD7-245A-F056-6102-F20413E9D1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151D6-1CE6-4546-836D-2A836D7A7EF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112615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D6C5F12-CB87-36C4-4C4A-03A51C2577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D8216A7-D18C-122F-B769-3F585F5CB40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57D60A8F-08FB-2547-9884-ED546FEBEA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67702D29-B561-8B0F-F7E3-BA07DA1574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422C7-A0AF-4B73-A3E0-92773191928A}" type="datetime1">
              <a:rPr lang="ru-RU" smtClean="0"/>
              <a:t>29.05.2023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54E2FB0-80C8-435C-72ED-FAFB3A9338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ВКР (б) студента Фамилия Имя Отчетство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3BC351E-F527-8051-2F11-060401C54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151D6-1CE6-4546-836D-2A836D7A7EF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597525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00BF19F-23EA-C82D-EAD6-E2F8F344AF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154FC64-EBA9-C75D-C24B-FF92FE2FCF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F02D1998-5AA5-2509-E83C-FC11F6C99D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7A2B318A-6E8B-2EC3-6915-E9D51422EB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4F64680F-351F-90E8-95EB-46569216E5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711C92B1-B12E-7F66-265B-49BFCED50F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75EF7-06F9-47F2-ABB5-15A865F5A607}" type="datetime1">
              <a:rPr lang="ru-RU" smtClean="0"/>
              <a:t>29.05.2023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C71031A4-4DA7-EB65-6EA7-92C1FA21C0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ВКР (б) студента Фамилия Имя Отчетство</a:t>
            </a:r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F762D7A3-D027-D612-060D-ACA0287C3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151D6-1CE6-4546-836D-2A836D7A7EF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556491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E09EA5C-3DF8-36A7-E703-E4FFFEA4E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071BDCB2-79FC-34EF-A915-535B50EA30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133A35-A3AC-4FD5-9F62-E2E842F797D6}" type="datetime1">
              <a:rPr lang="ru-RU" smtClean="0"/>
              <a:t>29.05.2023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590BC0D6-FCA4-9CAB-9CBB-F7F6767B2F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ВКР (б) студента Фамилия Имя Отчетство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46F7D13D-6456-ABF8-B3A8-3921C6014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151D6-1CE6-4546-836D-2A836D7A7EF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818219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BD76F736-8228-8360-7960-9C12F86E49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FB44B-5874-4EB6-914B-68491120A420}" type="datetime1">
              <a:rPr lang="ru-RU" smtClean="0"/>
              <a:t>29.05.2023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80F6EE67-52B4-9358-5E04-0F341C4EF9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ВКР (б) студента Фамилия Имя Отчетство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F677A64-8ACA-91BC-7D2C-F29956189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151D6-1CE6-4546-836D-2A836D7A7EF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240422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8830B7F-2C37-1D18-709B-529A744D5B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176B432-BB1E-BB7A-C5DE-9D9E436DE1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348938C-4B8C-C3B1-9004-69C7FA5B56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4FC399B-C28E-D9E5-6B69-496BA3811C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9103B-4E77-49D0-9E40-D0F96ACD7E42}" type="datetime1">
              <a:rPr lang="ru-RU" smtClean="0"/>
              <a:t>29.05.2023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AC0009B-7CDD-8E58-D125-AD02AB0D93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ВКР (б) студента Фамилия Имя Отчетство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D9D335D-91B4-1EE5-A153-6695297080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151D6-1CE6-4546-836D-2A836D7A7EF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618834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8841257-E821-2EFE-F4B2-568DBB710C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82398E54-99A1-16FA-07E2-998E7BA7291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C15B409-700F-50AB-70F7-1C63300EA9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851E04C-9663-2652-594F-5EF0FD521E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F4974-916B-4771-921F-D6B7309972A3}" type="datetime1">
              <a:rPr lang="ru-RU" smtClean="0"/>
              <a:t>29.05.2023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8A2849C-236C-1692-1D7A-FEE0EB55C1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ВКР (б) студента Фамилия Имя Отчетство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86D6689-8498-2FC2-24E4-757BD5BF2F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151D6-1CE6-4546-836D-2A836D7A7EF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107470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51142D4-F29C-B262-5AEE-2237EB601947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6356350"/>
            <a:ext cx="12192000" cy="51816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92D1B3A-92EF-0C7A-2BAC-538AFB488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2D6C7B3-39DD-B740-32FA-A16F19D822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B770914-14FB-2556-F151-0F04939F13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0070C0"/>
                </a:solidFill>
                <a:latin typeface="Arial Narrow" panose="020B0606020202030204" pitchFamily="34" charset="0"/>
              </a:defRPr>
            </a:lvl1pPr>
          </a:lstStyle>
          <a:p>
            <a:fld id="{2732E4CB-F021-4DE4-87F8-062D97973001}" type="datetime1">
              <a:rPr lang="ru-RU" smtClean="0"/>
              <a:t>29.05.2023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2B06EEE-6F5B-DB73-F3C0-AE8E08807A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0070C0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ru-RU"/>
              <a:t>ВКР (б) студента Фамилия Имя Отчетство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80D6AD2-8755-A3BF-02D2-A3ABBD7E39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31044" y="2986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rgbClr val="0070C0"/>
                </a:solidFill>
                <a:latin typeface="Arial Black" panose="020B0A04020102020204" pitchFamily="34" charset="0"/>
              </a:defRPr>
            </a:lvl1pPr>
          </a:lstStyle>
          <a:p>
            <a:fld id="{2E0151D6-1CE6-4546-836D-2A836D7A7EF2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7" name="Picture 14">
            <a:extLst>
              <a:ext uri="{FF2B5EF4-FFF2-40B4-BE49-F238E27FC236}">
                <a16:creationId xmlns:a16="http://schemas.microsoft.com/office/drawing/2014/main" id="{1E4547E6-9B94-D7C3-AABF-EF1819642B5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67" y="105046"/>
            <a:ext cx="783084" cy="754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Рисунок 7" descr="Изображение выглядит как текст, знак, на открытом воздухе&#10;&#10;Автоматически созданное описание">
            <a:extLst>
              <a:ext uri="{FF2B5EF4-FFF2-40B4-BE49-F238E27FC236}">
                <a16:creationId xmlns:a16="http://schemas.microsoft.com/office/drawing/2014/main" id="{58FAC22D-CBF1-C85B-B1A7-47273E92511E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67" y="945400"/>
            <a:ext cx="756000" cy="7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6180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rgbClr val="0070C0"/>
          </a:solidFill>
          <a:latin typeface="Impact" panose="020B080603090205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 Narrow" panose="020B060602020203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 Narrow" panose="020B060602020203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 Narrow" panose="020B060602020203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 Narrow" panose="020B060602020203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 Narrow" panose="020B060602020203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71BCD2B2-0A29-825D-C3AD-4A907E5A83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02870" y="1321393"/>
            <a:ext cx="10053763" cy="2928470"/>
          </a:xfrm>
        </p:spPr>
        <p:txBody>
          <a:bodyPr anchor="b">
            <a:normAutofit/>
          </a:bodyPr>
          <a:lstStyle/>
          <a:p>
            <a:r>
              <a:rPr lang="ru-RU" sz="2800" dirty="0">
                <a:solidFill>
                  <a:schemeClr val="accent1">
                    <a:lumMod val="50000"/>
                  </a:schemeClr>
                </a:solidFill>
                <a:latin typeface="Arial Narrow" panose="020B0606020202030204" pitchFamily="34" charset="0"/>
              </a:rPr>
              <a:t>Выпускная квалификационная работа бакалавра</a:t>
            </a:r>
            <a:br>
              <a:rPr lang="ru-RU" sz="2800" dirty="0">
                <a:solidFill>
                  <a:schemeClr val="accent1">
                    <a:lumMod val="50000"/>
                  </a:schemeClr>
                </a:solidFill>
                <a:latin typeface="Arial Narrow" panose="020B0606020202030204" pitchFamily="34" charset="0"/>
              </a:rPr>
            </a:br>
            <a:r>
              <a:rPr lang="ru-RU" sz="2800" dirty="0">
                <a:solidFill>
                  <a:schemeClr val="accent1">
                    <a:lumMod val="50000"/>
                  </a:schemeClr>
                </a:solidFill>
                <a:latin typeface="Arial Narrow" panose="020B0606020202030204" pitchFamily="34" charset="0"/>
              </a:rPr>
              <a:t>на тему:</a:t>
            </a:r>
            <a:br>
              <a:rPr lang="ru-RU" sz="2800" dirty="0">
                <a:solidFill>
                  <a:schemeClr val="accent1">
                    <a:lumMod val="50000"/>
                  </a:schemeClr>
                </a:solidFill>
                <a:latin typeface="Arial Narrow" panose="020B0606020202030204" pitchFamily="34" charset="0"/>
              </a:rPr>
            </a:br>
            <a:r>
              <a:rPr lang="ru-RU" sz="3200" dirty="0">
                <a:solidFill>
                  <a:schemeClr val="accent1">
                    <a:lumMod val="50000"/>
                  </a:schemeClr>
                </a:solidFill>
                <a:latin typeface="Impact" panose="020B0806030902050204" pitchFamily="34" charset="0"/>
              </a:rPr>
              <a:t>«Распределенная система криптографической защиты данных на основе эллиптических кривых»</a:t>
            </a:r>
          </a:p>
        </p:txBody>
      </p:sp>
      <p:sp>
        <p:nvSpPr>
          <p:cNvPr id="10" name="Подзаголовок 2">
            <a:extLst>
              <a:ext uri="{FF2B5EF4-FFF2-40B4-BE49-F238E27FC236}">
                <a16:creationId xmlns:a16="http://schemas.microsoft.com/office/drawing/2014/main" id="{DF540554-811B-9541-4859-B726FE6A29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50682" y="4875589"/>
            <a:ext cx="10005951" cy="1915828"/>
          </a:xfrm>
        </p:spPr>
        <p:txBody>
          <a:bodyPr anchor="ctr">
            <a:normAutofit/>
          </a:bodyPr>
          <a:lstStyle/>
          <a:p>
            <a:pPr algn="l"/>
            <a:r>
              <a:rPr lang="ru-RU" sz="2000" b="1" dirty="0">
                <a:latin typeface="Arial Narrow" panose="020B0606020202030204" pitchFamily="34" charset="0"/>
              </a:rPr>
              <a:t>Студент группы М8О-411Б-19:</a:t>
            </a:r>
            <a:r>
              <a:rPr lang="ru-RU" sz="2000" dirty="0">
                <a:latin typeface="Arial Narrow" panose="020B0606020202030204" pitchFamily="34" charset="0"/>
              </a:rPr>
              <a:t>Тришин Дмитрий Александрович</a:t>
            </a:r>
          </a:p>
          <a:p>
            <a:pPr algn="l"/>
            <a:r>
              <a:rPr lang="ru-RU" sz="2000" b="1" dirty="0">
                <a:latin typeface="Arial Narrow" panose="020B0606020202030204" pitchFamily="34" charset="0"/>
              </a:rPr>
              <a:t>Научный руководитель:</a:t>
            </a:r>
            <a:r>
              <a:rPr lang="en-US" sz="2000" b="1" dirty="0">
                <a:latin typeface="Arial Narrow" panose="020B0606020202030204" pitchFamily="34" charset="0"/>
              </a:rPr>
              <a:t> </a:t>
            </a:r>
            <a:r>
              <a:rPr lang="ru-RU" sz="2000" dirty="0">
                <a:latin typeface="Arial Narrow" panose="020B0606020202030204" pitchFamily="34" charset="0"/>
              </a:rPr>
              <a:t>к</a:t>
            </a:r>
            <a:r>
              <a:rPr lang="ru-RU" sz="2000" dirty="0"/>
              <a:t>андидат </a:t>
            </a:r>
            <a:r>
              <a:rPr lang="ru-RU" sz="2000" dirty="0">
                <a:latin typeface="Arial Narrow" panose="020B0606020202030204" pitchFamily="34" charset="0"/>
              </a:rPr>
              <a:t>технических наук, </a:t>
            </a:r>
            <a:r>
              <a:rPr lang="ru-RU" sz="2000" dirty="0"/>
              <a:t>доцент каф</a:t>
            </a:r>
            <a:r>
              <a:rPr lang="en-US" sz="2000" dirty="0"/>
              <a:t>.</a:t>
            </a:r>
            <a:r>
              <a:rPr lang="ru-RU" sz="2000" dirty="0"/>
              <a:t> 806 МАИ </a:t>
            </a:r>
            <a:r>
              <a:rPr lang="ru-RU" sz="2000" dirty="0">
                <a:latin typeface="Arial Narrow" panose="020B0606020202030204" pitchFamily="34" charset="0"/>
              </a:rPr>
              <a:t>Романенков А. М.</a:t>
            </a:r>
          </a:p>
          <a:p>
            <a:r>
              <a:rPr lang="ru-RU" sz="2000" dirty="0">
                <a:latin typeface="Arial Narrow" panose="020B0606020202030204" pitchFamily="34" charset="0"/>
              </a:rPr>
              <a:t>Москва – 2023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6A5CE42-585F-790A-9326-3656C4167C0C}"/>
              </a:ext>
            </a:extLst>
          </p:cNvPr>
          <p:cNvSpPr txBox="1"/>
          <p:nvPr/>
        </p:nvSpPr>
        <p:spPr>
          <a:xfrm>
            <a:off x="1509690" y="216967"/>
            <a:ext cx="976312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Arial Narrow" panose="020B0606020202030204" pitchFamily="34" charset="0"/>
              </a:rPr>
              <a:t>Московский авиационный институт (национальный исследовательский университет)</a:t>
            </a:r>
          </a:p>
          <a:p>
            <a:pPr algn="ctr"/>
            <a:endParaRPr lang="ru-RU" dirty="0">
              <a:solidFill>
                <a:schemeClr val="bg1"/>
              </a:solidFill>
              <a:latin typeface="Arial Narrow" panose="020B0606020202030204" pitchFamily="34" charset="0"/>
            </a:endParaRPr>
          </a:p>
          <a:p>
            <a:pPr algn="ctr"/>
            <a:r>
              <a:rPr lang="ru-RU" sz="2000" dirty="0">
                <a:solidFill>
                  <a:schemeClr val="bg1"/>
                </a:solidFill>
                <a:latin typeface="Arial Narrow" panose="020B0606020202030204" pitchFamily="34" charset="0"/>
              </a:rPr>
              <a:t>Институт № 8 «Компьютерные науки и прикладная математика»</a:t>
            </a:r>
          </a:p>
          <a:p>
            <a:pPr algn="ctr"/>
            <a:endParaRPr lang="ru-RU" sz="2000" dirty="0">
              <a:solidFill>
                <a:schemeClr val="bg1"/>
              </a:solidFill>
              <a:latin typeface="Arial Narrow" panose="020B0606020202030204" pitchFamily="34" charset="0"/>
            </a:endParaRPr>
          </a:p>
          <a:p>
            <a:pPr algn="ctr"/>
            <a:r>
              <a:rPr lang="ru-RU" sz="2000" dirty="0">
                <a:solidFill>
                  <a:schemeClr val="bg1"/>
                </a:solidFill>
                <a:latin typeface="Arial Narrow" panose="020B0606020202030204" pitchFamily="34" charset="0"/>
              </a:rPr>
              <a:t>Кафедра № 806 «Вычислительная математика и программирование» </a:t>
            </a:r>
            <a:endParaRPr lang="ru-RU" sz="20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2232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08"/>
    </mc:Choice>
    <mc:Fallback xmlns="">
      <p:transition spd="slow" advTm="2508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64F7F12-B14B-B69E-43A9-B480E536A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Архитектура решения задачи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D4FCFD01-D2D0-C9AA-D076-676DA06E0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ВКР (б) студента Тришина Дмитрия Александровича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F79899E-8C96-698E-1AD0-277FD82608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1"/>
            <a:ext cx="2743200" cy="720000"/>
          </a:xfrm>
        </p:spPr>
        <p:txBody>
          <a:bodyPr/>
          <a:lstStyle/>
          <a:p>
            <a:fld id="{AA122864-3AA6-4297-8698-F1729B8C224A}" type="slidenum">
              <a:rPr lang="ru-RU" sz="4000" smtClean="0"/>
              <a:t>10</a:t>
            </a:fld>
            <a:endParaRPr lang="ru-RU" sz="40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EDE3396-0237-4225-ADE2-9EFD3C3A38FD}"/>
              </a:ext>
            </a:extLst>
          </p:cNvPr>
          <p:cNvSpPr txBox="1"/>
          <p:nvPr/>
        </p:nvSpPr>
        <p:spPr>
          <a:xfrm>
            <a:off x="3712634" y="5861021"/>
            <a:ext cx="47667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>
                <a:latin typeface="Arial Narrow" panose="020B0606020202030204" pitchFamily="34" charset="0"/>
              </a:rPr>
              <a:t>Архитектура распределенной системы</a:t>
            </a:r>
          </a:p>
        </p:txBody>
      </p:sp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3D7D5DE2-454E-4DC1-AC67-A67A770C4D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520" y="1303867"/>
            <a:ext cx="7256960" cy="4512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6122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56B6753-1551-A4BE-1BD5-43FC7B3278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Описание программной разработки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3CB5E48D-E36C-F393-3E69-46A3E1D44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ВКР (б) студента Тришина Дмитрия Александровича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CFA9B307-25B0-1D71-DE6E-2BEE86C70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-1"/>
            <a:ext cx="2743200" cy="720000"/>
          </a:xfrm>
        </p:spPr>
        <p:txBody>
          <a:bodyPr/>
          <a:lstStyle/>
          <a:p>
            <a:fld id="{AA122864-3AA6-4297-8698-F1729B8C224A}" type="slidenum">
              <a:rPr lang="ru-RU" sz="4000" smtClean="0"/>
              <a:t>11</a:t>
            </a:fld>
            <a:endParaRPr lang="ru-RU" sz="4000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A870876-43E0-4E54-8F6F-2CC1FAB83CE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246"/>
          <a:stretch/>
        </p:blipFill>
        <p:spPr>
          <a:xfrm>
            <a:off x="4246033" y="1893888"/>
            <a:ext cx="3699933" cy="370738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3F4656C-3F41-44B7-8A9B-46532C685048}"/>
              </a:ext>
            </a:extLst>
          </p:cNvPr>
          <p:cNvSpPr txBox="1"/>
          <p:nvPr/>
        </p:nvSpPr>
        <p:spPr>
          <a:xfrm>
            <a:off x="4432299" y="5606079"/>
            <a:ext cx="33273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>
                <a:latin typeface="Arial Narrow" panose="020B0606020202030204" pitchFamily="34" charset="0"/>
              </a:rPr>
              <a:t>Исходный код приложения</a:t>
            </a:r>
          </a:p>
        </p:txBody>
      </p:sp>
    </p:spTree>
    <p:extLst>
      <p:ext uri="{BB962C8B-B14F-4D97-AF65-F5344CB8AC3E}">
        <p14:creationId xmlns:p14="http://schemas.microsoft.com/office/powerpoint/2010/main" val="15666344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1B371D0-BC3A-D153-BB33-DBE9F024F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Результаты разработки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04305624-FCF6-0B37-D96E-924975230D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ВКР (б) студента Тришина Дмитрия Александровича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705B30B-8AA5-C65C-F0A5-4606FB64B7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1"/>
            <a:ext cx="2743200" cy="720000"/>
          </a:xfrm>
        </p:spPr>
        <p:txBody>
          <a:bodyPr/>
          <a:lstStyle/>
          <a:p>
            <a:fld id="{AA122864-3AA6-4297-8698-F1729B8C224A}" type="slidenum">
              <a:rPr lang="ru-RU" sz="4000" smtClean="0"/>
              <a:t>12</a:t>
            </a:fld>
            <a:endParaRPr lang="ru-RU" sz="4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4014B1-FE4B-4BF5-B647-5DB4AA9BD532}"/>
              </a:ext>
            </a:extLst>
          </p:cNvPr>
          <p:cNvSpPr txBox="1"/>
          <p:nvPr/>
        </p:nvSpPr>
        <p:spPr>
          <a:xfrm>
            <a:off x="1213186" y="5590247"/>
            <a:ext cx="48379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>
                <a:latin typeface="Arial Narrow" panose="020B0606020202030204" pitchFamily="34" charset="0"/>
              </a:rPr>
              <a:t>Авторизация пользователя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8B562B-11D7-467F-A16D-7B9B680DCCB5}"/>
              </a:ext>
            </a:extLst>
          </p:cNvPr>
          <p:cNvSpPr txBox="1"/>
          <p:nvPr/>
        </p:nvSpPr>
        <p:spPr>
          <a:xfrm>
            <a:off x="6679096" y="5590247"/>
            <a:ext cx="35845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>
                <a:latin typeface="Arial Narrow" panose="020B0606020202030204" pitchFamily="34" charset="0"/>
              </a:rPr>
              <a:t>Регистрация нового пользователя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0197D06-574E-47DA-965B-C432460C50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5021" y="1269000"/>
            <a:ext cx="2894329" cy="4320000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D991EB16-CC61-4DF7-92E1-A9097098D9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3018" y="1269000"/>
            <a:ext cx="2896688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287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1B371D0-BC3A-D153-BB33-DBE9F024F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Результаты разработки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04305624-FCF6-0B37-D96E-924975230D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ВКР (б) студента Тришина Дмитрия Александровича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705B30B-8AA5-C65C-F0A5-4606FB64B7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1"/>
            <a:ext cx="2743200" cy="720000"/>
          </a:xfrm>
        </p:spPr>
        <p:txBody>
          <a:bodyPr/>
          <a:lstStyle/>
          <a:p>
            <a:fld id="{AA122864-3AA6-4297-8698-F1729B8C224A}" type="slidenum">
              <a:rPr lang="ru-RU" sz="4000" smtClean="0"/>
              <a:t>13</a:t>
            </a:fld>
            <a:endParaRPr lang="ru-RU" sz="4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CB30A3-EA8C-4CF7-BA03-175D62DA1214}"/>
              </a:ext>
            </a:extLst>
          </p:cNvPr>
          <p:cNvSpPr txBox="1"/>
          <p:nvPr/>
        </p:nvSpPr>
        <p:spPr>
          <a:xfrm>
            <a:off x="2601538" y="5846479"/>
            <a:ext cx="28741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>
                <a:latin typeface="Arial Narrow" panose="020B0606020202030204" pitchFamily="34" charset="0"/>
              </a:rPr>
              <a:t>Основное окно приложения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08AC23-3703-41F5-8CEA-AA2EF0CE11D0}"/>
              </a:ext>
            </a:extLst>
          </p:cNvPr>
          <p:cNvSpPr txBox="1"/>
          <p:nvPr/>
        </p:nvSpPr>
        <p:spPr>
          <a:xfrm>
            <a:off x="7840752" y="4350476"/>
            <a:ext cx="39136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>
                <a:latin typeface="Arial Narrow" panose="020B0606020202030204" pitchFamily="34" charset="0"/>
              </a:rPr>
              <a:t>Электронная подпись документа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667AFAE-B3FC-4A70-8F39-0D75955727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86416"/>
            <a:ext cx="6262783" cy="4460063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B3DAEACA-A4A8-4E1C-8306-3DF1A18244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2336"/>
          <a:stretch/>
        </p:blipFill>
        <p:spPr>
          <a:xfrm>
            <a:off x="7403600" y="2533590"/>
            <a:ext cx="4350762" cy="1816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8187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7927218-E350-68EB-9732-1204CC072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Оценка результата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AE6AEAE-E112-46E8-B4D4-D2CC8F9037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Библиотека исходного кода для работы с эллиптическими кривыми над полями конечной характеристики</a:t>
            </a:r>
          </a:p>
          <a:p>
            <a:r>
              <a:rPr lang="ru-RU" dirty="0"/>
              <a:t>Криптографическая система защиты данных с использованием эллиптических кривых</a:t>
            </a:r>
            <a:endParaRPr lang="en-US" dirty="0"/>
          </a:p>
          <a:p>
            <a:r>
              <a:rPr lang="ru-RU" dirty="0"/>
              <a:t>Распределенная система для защищенной передачи и хранения данных</a:t>
            </a:r>
          </a:p>
          <a:p>
            <a:r>
              <a:rPr lang="ru-RU" dirty="0"/>
              <a:t>Приложение для ПК для демонстрации работы распределенной системы</a:t>
            </a:r>
          </a:p>
          <a:p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3C7525EC-7D0A-811F-4D4E-966867AAF5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ВКР (б) студента Тришина Дмитрия Александровича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CA16A113-ECA5-65ED-5FFE-0B724D5A1C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-1"/>
            <a:ext cx="2743200" cy="720000"/>
          </a:xfrm>
        </p:spPr>
        <p:txBody>
          <a:bodyPr/>
          <a:lstStyle/>
          <a:p>
            <a:fld id="{AA122864-3AA6-4297-8698-F1729B8C224A}" type="slidenum">
              <a:rPr lang="ru-RU" sz="4000" smtClean="0"/>
              <a:t>14</a:t>
            </a:fld>
            <a:endParaRPr lang="ru-RU" sz="4000" dirty="0"/>
          </a:p>
        </p:txBody>
      </p:sp>
    </p:spTree>
    <p:extLst>
      <p:ext uri="{BB962C8B-B14F-4D97-AF65-F5344CB8AC3E}">
        <p14:creationId xmlns:p14="http://schemas.microsoft.com/office/powerpoint/2010/main" val="15910471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1C8C3E-8A13-8583-50E5-43E8ACDC6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Актуальность темы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8F2CAC8-BB4B-3FFE-8B16-3533DF2F9B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ru-RU" dirty="0"/>
              <a:t>Разработка распределенной системы с использованием алгоритмов шифрования на основе эллиптических кривых является актуальной темой для изучения и развития, поскольку алгоритмы с использованием эллиптических кривых позволяют обеспечить надежную защиту данных в распределенных системах.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C6AED8D8-59C6-F33C-2229-C65B0C814A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ВКР (б) студента Тришина Дмитрия Александровича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D5F58BB2-7F3D-3816-B911-66F9230975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-1"/>
            <a:ext cx="2743200" cy="720000"/>
          </a:xfrm>
        </p:spPr>
        <p:txBody>
          <a:bodyPr/>
          <a:lstStyle/>
          <a:p>
            <a:fld id="{AA122864-3AA6-4297-8698-F1729B8C224A}" type="slidenum">
              <a:rPr lang="ru-RU" sz="4000" smtClean="0"/>
              <a:t>2</a:t>
            </a:fld>
            <a:endParaRPr lang="ru-RU" sz="4000" dirty="0"/>
          </a:p>
        </p:txBody>
      </p:sp>
    </p:spTree>
    <p:extLst>
      <p:ext uri="{BB962C8B-B14F-4D97-AF65-F5344CB8AC3E}">
        <p14:creationId xmlns:p14="http://schemas.microsoft.com/office/powerpoint/2010/main" val="180286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85481CD-4F2C-E0FB-1E82-972ABE52D4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Цель и задача работы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B9069B9-C69E-9AE5-0D0E-65A9DBA3AF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b="1" dirty="0">
                <a:latin typeface="+mn-lt"/>
              </a:rPr>
              <a:t>Цель</a:t>
            </a:r>
            <a:r>
              <a:rPr lang="en-US" b="1" dirty="0">
                <a:latin typeface="+mn-lt"/>
              </a:rPr>
              <a:t>: </a:t>
            </a:r>
            <a:r>
              <a:rPr lang="ru-RU" sz="2400" dirty="0"/>
              <a:t>разработка распределенной системы с использованием алгоритмов шифрования на основе на эллиптических кривых над полями конечной характеристики</a:t>
            </a:r>
          </a:p>
          <a:p>
            <a:pPr marL="0" indent="0">
              <a:buNone/>
            </a:pPr>
            <a:r>
              <a:rPr lang="ru-RU" b="1" dirty="0">
                <a:latin typeface="+mn-lt"/>
              </a:rPr>
              <a:t>Задачи:</a:t>
            </a:r>
          </a:p>
          <a:p>
            <a:pPr lvl="1"/>
            <a:r>
              <a:rPr lang="ru-RU" dirty="0"/>
              <a:t>Исследование и выбор оптимальных алгоритмов шифрования на основе эллиптических кривых</a:t>
            </a:r>
          </a:p>
          <a:p>
            <a:pPr lvl="1"/>
            <a:r>
              <a:rPr lang="ru-RU" dirty="0"/>
              <a:t>Реализация симметричного алгоритма шифрования и алгоритма электронной подписи для создания гибридной системы защиты данных</a:t>
            </a:r>
          </a:p>
          <a:p>
            <a:pPr lvl="1"/>
            <a:r>
              <a:rPr lang="ru-RU" dirty="0"/>
              <a:t>Разработка распределенной системы с применением криптографической системы защиты данных</a:t>
            </a:r>
            <a:endParaRPr lang="en-US" dirty="0"/>
          </a:p>
          <a:p>
            <a:pPr lvl="1"/>
            <a:r>
              <a:rPr lang="ru-RU" dirty="0"/>
              <a:t>Разработка приложения для демонстрации работы распределенной системы</a:t>
            </a:r>
          </a:p>
          <a:p>
            <a:pPr lvl="1"/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DED69AFD-303B-5D3B-B661-59FB55042B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ВКР (б) студента Тришина Дмитрия Александровича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DF235E21-377E-C489-A127-2D430D3CE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-1"/>
            <a:ext cx="2743200" cy="720000"/>
          </a:xfrm>
        </p:spPr>
        <p:txBody>
          <a:bodyPr/>
          <a:lstStyle/>
          <a:p>
            <a:fld id="{AA122864-3AA6-4297-8698-F1729B8C224A}" type="slidenum">
              <a:rPr lang="ru-RU" sz="4000" smtClean="0"/>
              <a:t>3</a:t>
            </a:fld>
            <a:endParaRPr lang="ru-RU" sz="4000" dirty="0"/>
          </a:p>
        </p:txBody>
      </p:sp>
    </p:spTree>
    <p:extLst>
      <p:ext uri="{BB962C8B-B14F-4D97-AF65-F5344CB8AC3E}">
        <p14:creationId xmlns:p14="http://schemas.microsoft.com/office/powerpoint/2010/main" val="35934466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F7C74A9-0176-F8D9-1D77-F2AFD00287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Постановка задачи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253985C-B853-2AF6-CF10-58AB248A59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b="1" dirty="0">
                <a:latin typeface="+mn-lt"/>
              </a:rPr>
              <a:t>Дано:</a:t>
            </a:r>
          </a:p>
          <a:p>
            <a:pPr lvl="1"/>
            <a:r>
              <a:rPr lang="ru-RU" dirty="0"/>
              <a:t>Эллиптическая кривая над полем конечной характеристики</a:t>
            </a:r>
          </a:p>
          <a:p>
            <a:pPr lvl="1"/>
            <a:r>
              <a:rPr lang="ru-RU" dirty="0"/>
              <a:t>Поток данных общего характера</a:t>
            </a:r>
          </a:p>
          <a:p>
            <a:pPr lvl="1"/>
            <a:r>
              <a:rPr lang="ru-RU" dirty="0"/>
              <a:t>Документ и электронная подпись документа</a:t>
            </a:r>
          </a:p>
          <a:p>
            <a:pPr marL="0" indent="0">
              <a:buNone/>
            </a:pPr>
            <a:r>
              <a:rPr lang="ru-RU" b="1" dirty="0">
                <a:latin typeface="+mn-lt"/>
              </a:rPr>
              <a:t>Необходимо</a:t>
            </a:r>
            <a:r>
              <a:rPr lang="en-US" b="1" dirty="0">
                <a:latin typeface="+mn-lt"/>
              </a:rPr>
              <a:t>:</a:t>
            </a:r>
            <a:endParaRPr lang="ru-RU" b="1" dirty="0">
              <a:latin typeface="+mn-lt"/>
            </a:endParaRPr>
          </a:p>
          <a:p>
            <a:pPr lvl="1"/>
            <a:r>
              <a:rPr lang="ru-RU" dirty="0"/>
              <a:t>Разработать криптографическую систему защиты данных с применением эллиптических кривых</a:t>
            </a:r>
          </a:p>
          <a:p>
            <a:pPr lvl="1"/>
            <a:r>
              <a:rPr lang="ru-RU" dirty="0"/>
              <a:t>Разработать распределенную систему, реализующую защищенную передачу и хранение данных пользователей с помощью разработанной криптографической системы</a:t>
            </a:r>
          </a:p>
          <a:p>
            <a:pPr marL="457200" lvl="1" indent="0">
              <a:buNone/>
            </a:pPr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3725F63F-54D2-1647-B4D2-332B351398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ВКР (б) студента Тришина Дмитрия Александровича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00F784FB-6C6F-A1CC-D79E-0E4B6B59F6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-1"/>
            <a:ext cx="2743200" cy="720000"/>
          </a:xfrm>
        </p:spPr>
        <p:txBody>
          <a:bodyPr/>
          <a:lstStyle/>
          <a:p>
            <a:fld id="{AA122864-3AA6-4297-8698-F1729B8C224A}" type="slidenum">
              <a:rPr lang="ru-RU" sz="4000" smtClean="0"/>
              <a:t>4</a:t>
            </a:fld>
            <a:endParaRPr lang="ru-RU" sz="4000" dirty="0"/>
          </a:p>
        </p:txBody>
      </p:sp>
    </p:spTree>
    <p:extLst>
      <p:ext uri="{BB962C8B-B14F-4D97-AF65-F5344CB8AC3E}">
        <p14:creationId xmlns:p14="http://schemas.microsoft.com/office/powerpoint/2010/main" val="16240738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F3BE5DC-3BDE-8520-3FEA-015702F62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Логика работы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C2993DB-48FB-CD14-F72E-1A3B8CDBC2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Разработка математической библиотеки исходного кода для работы с эллиптическими кривыми </a:t>
            </a:r>
            <a:endParaRPr lang="en-US" dirty="0"/>
          </a:p>
          <a:p>
            <a:r>
              <a:rPr lang="ru-RU" dirty="0"/>
              <a:t>Проектирование архитектуры распределенной системы и криптографической системы</a:t>
            </a:r>
            <a:endParaRPr lang="en-US" dirty="0"/>
          </a:p>
          <a:p>
            <a:r>
              <a:rPr lang="ru-RU" dirty="0"/>
              <a:t>Разработка криптографической системы и распределенной системы с учетом балансировки нагрузки</a:t>
            </a:r>
            <a:endParaRPr lang="en-US" dirty="0"/>
          </a:p>
          <a:p>
            <a:r>
              <a:rPr lang="ru-RU" dirty="0"/>
              <a:t>Разработка приложения для демонстрации работы</a:t>
            </a:r>
            <a:r>
              <a:rPr lang="en-US" dirty="0"/>
              <a:t> </a:t>
            </a:r>
            <a:r>
              <a:rPr lang="ru-RU" dirty="0"/>
              <a:t>распределенной системы</a:t>
            </a:r>
          </a:p>
          <a:p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047C62F1-D100-E20B-F3ED-341D9B319C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ВКР (б) студента Тришина Дмитрия Александровича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EA81486F-444F-2639-3C90-49599497A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-1"/>
            <a:ext cx="2743200" cy="720000"/>
          </a:xfrm>
        </p:spPr>
        <p:txBody>
          <a:bodyPr/>
          <a:lstStyle/>
          <a:p>
            <a:fld id="{AA122864-3AA6-4297-8698-F1729B8C224A}" type="slidenum">
              <a:rPr lang="ru-RU" sz="4000" smtClean="0"/>
              <a:t>5</a:t>
            </a:fld>
            <a:endParaRPr lang="ru-RU" sz="4000" dirty="0"/>
          </a:p>
        </p:txBody>
      </p:sp>
    </p:spTree>
    <p:extLst>
      <p:ext uri="{BB962C8B-B14F-4D97-AF65-F5344CB8AC3E}">
        <p14:creationId xmlns:p14="http://schemas.microsoft.com/office/powerpoint/2010/main" val="29894847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1DBCE2A-6269-4055-98E3-31A13F3176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3380"/>
            <a:ext cx="10515600" cy="1325563"/>
          </a:xfrm>
        </p:spPr>
        <p:txBody>
          <a:bodyPr/>
          <a:lstStyle/>
          <a:p>
            <a:r>
              <a:rPr lang="ru-RU" dirty="0"/>
              <a:t>Стек технологий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F907A8B-C4AE-A90F-75C6-C1F1DE0E9E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702398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ru-RU" dirty="0"/>
              <a:t>Языки программирования</a:t>
            </a:r>
            <a:r>
              <a:rPr lang="en-US" dirty="0"/>
              <a:t>: C#,</a:t>
            </a:r>
            <a:r>
              <a:rPr lang="ru-RU" dirty="0"/>
              <a:t> </a:t>
            </a:r>
            <a:r>
              <a:rPr lang="en-US" dirty="0"/>
              <a:t>XAML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38B574EA-C945-7744-2B91-426C9E1E4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ВКР (б) студента Тришина Дмитрия Александровича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1D5E06FF-FCB0-7174-58D6-7AE50B9CE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1"/>
            <a:ext cx="2743200" cy="720000"/>
          </a:xfrm>
        </p:spPr>
        <p:txBody>
          <a:bodyPr/>
          <a:lstStyle/>
          <a:p>
            <a:fld id="{AA122864-3AA6-4297-8698-F1729B8C224A}" type="slidenum">
              <a:rPr lang="ru-RU" sz="4000" smtClean="0"/>
              <a:t>6</a:t>
            </a:fld>
            <a:endParaRPr lang="ru-RU" sz="40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93458DD-C199-45B3-BDF0-0A744FAF3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2375" y="2112585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ormation WPF .NET : XAML sous Windows – Ambient IT">
            <a:extLst>
              <a:ext uri="{FF2B5EF4-FFF2-40B4-BE49-F238E27FC236}">
                <a16:creationId xmlns:a16="http://schemas.microsoft.com/office/drawing/2014/main" id="{E91BA2F8-94CA-4D53-959B-0761B13092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0872" y="4573021"/>
            <a:ext cx="1234286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5D0EA73A-8BE0-422E-B971-211F4B9D41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2375" y="4629293"/>
            <a:ext cx="104725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GitHub - ThreeMammals/Ocelot.Administration: Repo for Ocelot's  administration API and IdentityServer integration that comes with it">
            <a:extLst>
              <a:ext uri="{FF2B5EF4-FFF2-40B4-BE49-F238E27FC236}">
                <a16:creationId xmlns:a16="http://schemas.microsoft.com/office/drawing/2014/main" id="{024BC9E0-C35B-4F3E-B873-EB65B0BBA3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6842" y="4600745"/>
            <a:ext cx="911804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Press and Media Resources - Docker">
            <a:extLst>
              <a:ext uri="{FF2B5EF4-FFF2-40B4-BE49-F238E27FC236}">
                <a16:creationId xmlns:a16="http://schemas.microsoft.com/office/drawing/2014/main" id="{44F97E5E-4959-45D6-B4AF-88BA3DEE14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5863" y="4573021"/>
            <a:ext cx="1262249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371CB47B-7D80-46B0-A0D7-BA906F17C20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9368" y="4690745"/>
            <a:ext cx="1234287" cy="900000"/>
          </a:xfrm>
          <a:prstGeom prst="rect">
            <a:avLst/>
          </a:prstGeom>
        </p:spPr>
      </p:pic>
      <p:pic>
        <p:nvPicPr>
          <p:cNvPr id="3074" name="Picture 2" descr="My First XAML Tips for the Universal Windows Platform - davidpritchard.org">
            <a:extLst>
              <a:ext uri="{FF2B5EF4-FFF2-40B4-BE49-F238E27FC236}">
                <a16:creationId xmlns:a16="http://schemas.microsoft.com/office/drawing/2014/main" id="{579BAC1A-E7C0-42A9-A500-33CD0AC873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0320" y="2466335"/>
            <a:ext cx="1273043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Объект 2">
            <a:extLst>
              <a:ext uri="{FF2B5EF4-FFF2-40B4-BE49-F238E27FC236}">
                <a16:creationId xmlns:a16="http://schemas.microsoft.com/office/drawing/2014/main" id="{24D5E93A-6D22-4A8F-8E54-27C1910E6234}"/>
              </a:ext>
            </a:extLst>
          </p:cNvPr>
          <p:cNvSpPr txBox="1">
            <a:spLocks/>
          </p:cNvSpPr>
          <p:nvPr/>
        </p:nvSpPr>
        <p:spPr>
          <a:xfrm>
            <a:off x="838200" y="3851665"/>
            <a:ext cx="11167533" cy="5642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 Narrow" panose="020B060602020203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 Narrow" panose="020B060602020203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 Narrow" panose="020B060602020203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 Narrow" panose="020B060602020203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 Narrow" panose="020B060602020203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ru-RU" dirty="0"/>
              <a:t>Инструменты разработки</a:t>
            </a:r>
            <a:r>
              <a:rPr lang="en-US" dirty="0"/>
              <a:t>: ASP.NET, WPF,  PostgreSQL, Ocelot, Docker</a:t>
            </a:r>
          </a:p>
        </p:txBody>
      </p:sp>
    </p:spTree>
    <p:extLst>
      <p:ext uri="{BB962C8B-B14F-4D97-AF65-F5344CB8AC3E}">
        <p14:creationId xmlns:p14="http://schemas.microsoft.com/office/powerpoint/2010/main" val="40773534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1C8C3E-8A13-8583-50E5-43E8ACDC6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Теоретическое введение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48F2CAC8-BB4B-3FFE-8B16-3533DF2F9B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987249" cy="4351338"/>
              </a:xfrm>
            </p:spPr>
            <p:txBody>
              <a:bodyPr>
                <a:normAutofit/>
              </a:bodyPr>
              <a:lstStyle/>
              <a:p>
                <a:pPr marL="0" indent="0" algn="just">
                  <a:buNone/>
                </a:pPr>
                <a:r>
                  <a:rPr lang="ru-RU" sz="2400" b="1" dirty="0"/>
                  <a:t>Эллиптическая кривая </a:t>
                </a:r>
                <a:r>
                  <a:rPr lang="ru-RU" sz="2400" dirty="0"/>
                  <a:t>– это множество точек, удовлетворяющих уравнению</a:t>
                </a:r>
                <a:r>
                  <a:rPr lang="en-US" sz="2400" dirty="0"/>
                  <a:t>:</a:t>
                </a:r>
                <a:endParaRPr lang="ru-RU" sz="24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ru-RU" sz="24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p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</m:sup>
                    </m:sSup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𝒂𝒙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𝒃</m:t>
                    </m:r>
                  </m:oMath>
                </a14:m>
                <a:r>
                  <a:rPr lang="ru-RU" sz="2400" dirty="0"/>
                  <a:t>,</a:t>
                </a:r>
              </a:p>
              <a:p>
                <a:pPr marL="0" indent="0" algn="just">
                  <a:buNone/>
                </a:pPr>
                <a:r>
                  <a:rPr lang="ru-RU" sz="2400" dirty="0"/>
                  <a:t>где </a:t>
                </a:r>
                <a:r>
                  <a:rPr lang="en-US" sz="2400" dirty="0"/>
                  <a:t>a </a:t>
                </a:r>
                <a:r>
                  <a:rPr lang="ru-RU" sz="2400" dirty="0"/>
                  <a:t>и </a:t>
                </a:r>
                <a:r>
                  <a:rPr lang="en-US" sz="2400" dirty="0"/>
                  <a:t>b – </a:t>
                </a:r>
                <a:r>
                  <a:rPr lang="ru-RU" sz="2400" dirty="0"/>
                  <a:t>константы, определяющие вид</a:t>
                </a:r>
                <a:r>
                  <a:rPr lang="en-US" sz="2400" dirty="0"/>
                  <a:t> </a:t>
                </a:r>
                <a:r>
                  <a:rPr lang="ru-RU" sz="2400" dirty="0"/>
                  <a:t>эллиптической кривой</a:t>
                </a:r>
                <a:r>
                  <a:rPr lang="en-US" sz="2400" dirty="0"/>
                  <a:t>.</a:t>
                </a:r>
              </a:p>
              <a:p>
                <a:pPr marL="0" indent="0" algn="just">
                  <a:buNone/>
                </a:pPr>
                <a:endParaRPr lang="en-US" sz="2400" dirty="0"/>
              </a:p>
              <a:p>
                <a:pPr marL="0" indent="0" algn="just">
                  <a:buNone/>
                </a:pPr>
                <a:r>
                  <a:rPr lang="ru-RU" sz="2400" dirty="0"/>
                  <a:t>Эллиптическую кривую можно определить </a:t>
                </a:r>
                <a:r>
                  <a:rPr lang="ru-RU" sz="2400" b="1" dirty="0"/>
                  <a:t>над</a:t>
                </a:r>
                <a:r>
                  <a:rPr lang="en-US" sz="2400" b="1" dirty="0"/>
                  <a:t> </a:t>
                </a:r>
                <a:r>
                  <a:rPr lang="ru-RU" sz="2400" b="1" dirty="0"/>
                  <a:t>полем конечной характеристики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</m:oMath>
                </a14:m>
                <a:r>
                  <a:rPr lang="en-US" sz="2400" dirty="0"/>
                  <a:t>, </a:t>
                </a:r>
                <a:r>
                  <a:rPr lang="ru-RU" sz="2400" dirty="0"/>
                  <a:t>где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p>
                    </m:sSup>
                  </m:oMath>
                </a14:m>
                <a:r>
                  <a:rPr lang="en-US" sz="2400" dirty="0"/>
                  <a:t>, </a:t>
                </a:r>
                <a:r>
                  <a:rPr lang="ru-RU" sz="2400" dirty="0"/>
                  <a:t>а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400" dirty="0"/>
                  <a:t> – </a:t>
                </a:r>
                <a:r>
                  <a:rPr lang="ru-RU" sz="2400" dirty="0"/>
                  <a:t>простое число.</a:t>
                </a:r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48F2CAC8-BB4B-3FFE-8B16-3533DF2F9B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987249" cy="4351338"/>
              </a:xfrm>
              <a:blipFill>
                <a:blip r:embed="rId2"/>
                <a:stretch>
                  <a:fillRect l="-1396" t="-1961" r="-130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C6AED8D8-59C6-F33C-2229-C65B0C814A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ВКР (б) студента Тришина Дмитрия Александровича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D5F58BB2-7F3D-3816-B911-66F9230975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799" y="-1"/>
            <a:ext cx="2743200" cy="720000"/>
          </a:xfrm>
        </p:spPr>
        <p:txBody>
          <a:bodyPr/>
          <a:lstStyle/>
          <a:p>
            <a:fld id="{AA122864-3AA6-4297-8698-F1729B8C224A}" type="slidenum">
              <a:rPr lang="ru-RU" sz="4000" smtClean="0"/>
              <a:t>7</a:t>
            </a:fld>
            <a:endParaRPr lang="ru-RU" sz="4000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A81124CA-3B6C-4B7B-A38E-474CF0D03A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72" r="56287" b="73768"/>
          <a:stretch/>
        </p:blipFill>
        <p:spPr bwMode="auto">
          <a:xfrm>
            <a:off x="8693889" y="511629"/>
            <a:ext cx="2831057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>
            <a:extLst>
              <a:ext uri="{FF2B5EF4-FFF2-40B4-BE49-F238E27FC236}">
                <a16:creationId xmlns:a16="http://schemas.microsoft.com/office/drawing/2014/main" id="{53881BA7-3A05-4B04-9DC2-03F8612373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908" r="9153" b="73768"/>
          <a:stretch/>
        </p:blipFill>
        <p:spPr bwMode="auto">
          <a:xfrm>
            <a:off x="8492502" y="3296963"/>
            <a:ext cx="2770415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90667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64F7F12-B14B-B69E-43A9-B480E536A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Алгориытм</a:t>
            </a:r>
            <a:r>
              <a:rPr lang="ru-RU" dirty="0"/>
              <a:t> решения задачи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D4FCFD01-D2D0-C9AA-D076-676DA06E0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ВКР (б) студента Тришина Дмитрия Александровича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F79899E-8C96-698E-1AD0-277FD82608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1"/>
            <a:ext cx="2743200" cy="720000"/>
          </a:xfrm>
        </p:spPr>
        <p:txBody>
          <a:bodyPr/>
          <a:lstStyle/>
          <a:p>
            <a:fld id="{AA122864-3AA6-4297-8698-F1729B8C224A}" type="slidenum">
              <a:rPr lang="ru-RU" sz="4000" smtClean="0"/>
              <a:t>8</a:t>
            </a:fld>
            <a:endParaRPr lang="ru-RU" sz="4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Объект 2">
                <a:extLst>
                  <a:ext uri="{FF2B5EF4-FFF2-40B4-BE49-F238E27FC236}">
                    <a16:creationId xmlns:a16="http://schemas.microsoft.com/office/drawing/2014/main" id="{7CDCBCFE-1B1E-45DC-938D-83A40FD5472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1" y="1825625"/>
                <a:ext cx="10515599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rial Narrow" panose="020B0606020202030204" pitchFamily="34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rial Narrow" panose="020B0606020202030204" pitchFamily="34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rial Narrow" panose="020B0606020202030204" pitchFamily="34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rial Narrow" panose="020B0606020202030204" pitchFamily="34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rial Narrow" panose="020B0606020202030204" pitchFamily="34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ru-RU" b="1" dirty="0"/>
                  <a:t>Алгоритм обмена ключами шифрования</a:t>
                </a:r>
                <a:r>
                  <a:rPr lang="en-US" b="1" dirty="0"/>
                  <a:t>:</a:t>
                </a:r>
              </a:p>
              <a:p>
                <a:r>
                  <a:rPr lang="ru-RU" dirty="0"/>
                  <a:t>Генерация собственного закрытого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 </a:t>
                </a:r>
                <a:r>
                  <a:rPr lang="ru-RU" dirty="0"/>
                  <a:t>и открытого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ru-RU" dirty="0"/>
                  <a:t> ключей</a:t>
                </a:r>
                <a:r>
                  <a:rPr lang="en-US" dirty="0"/>
                  <a:t>: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ru-RU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ru-RU" dirty="0"/>
                  <a:t> </a:t>
                </a: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r>
                  <a:rPr lang="ru-RU" dirty="0"/>
                  <a:t>где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dirty="0"/>
                  <a:t> – </a:t>
                </a:r>
                <a:r>
                  <a:rPr lang="ru-RU" dirty="0"/>
                  <a:t>базовая точка, генерирующая подгруппу</a:t>
                </a:r>
                <a:endParaRPr lang="en-US" dirty="0"/>
              </a:p>
              <a:p>
                <a:r>
                  <a:rPr lang="ru-RU" dirty="0"/>
                  <a:t>Обмен открытыми ключами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ru-RU" dirty="0"/>
                  <a:t> 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ru-RU" dirty="0"/>
                  <a:t>по незащищенному каналу связи</a:t>
                </a:r>
              </a:p>
              <a:p>
                <a:r>
                  <a:rPr lang="ru-RU" dirty="0"/>
                  <a:t>Вычисление общего ключа шифрования симметричным алгоритмом</a:t>
                </a:r>
                <a:r>
                  <a:rPr lang="en-US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" name="Объект 2">
                <a:extLst>
                  <a:ext uri="{FF2B5EF4-FFF2-40B4-BE49-F238E27FC236}">
                    <a16:creationId xmlns:a16="http://schemas.microsoft.com/office/drawing/2014/main" id="{7CDCBCFE-1B1E-45DC-938D-83A40FD547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1" y="1825625"/>
                <a:ext cx="10515599" cy="4351338"/>
              </a:xfrm>
              <a:prstGeom prst="rect">
                <a:avLst/>
              </a:prstGeom>
              <a:blipFill>
                <a:blip r:embed="rId2"/>
                <a:stretch>
                  <a:fillRect l="-1217" t="-238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45741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64F7F12-B14B-B69E-43A9-B480E536A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Алгоритм решения задачи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D4FCFD01-D2D0-C9AA-D076-676DA06E0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ВКР (б) студента Тришина Дмитрия Александровича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F79899E-8C96-698E-1AD0-277FD82608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1"/>
            <a:ext cx="2743200" cy="720000"/>
          </a:xfrm>
        </p:spPr>
        <p:txBody>
          <a:bodyPr/>
          <a:lstStyle/>
          <a:p>
            <a:fld id="{AA122864-3AA6-4297-8698-F1729B8C224A}" type="slidenum">
              <a:rPr lang="ru-RU" sz="4000" smtClean="0"/>
              <a:t>9</a:t>
            </a:fld>
            <a:endParaRPr lang="ru-RU" sz="4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Объект 2">
                <a:extLst>
                  <a:ext uri="{FF2B5EF4-FFF2-40B4-BE49-F238E27FC236}">
                    <a16:creationId xmlns:a16="http://schemas.microsoft.com/office/drawing/2014/main" id="{EB2BE274-7938-4931-B31F-A59879A4B01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2" y="1825625"/>
                <a:ext cx="7001932" cy="4351338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ru-RU" sz="2400" b="1" dirty="0"/>
                  <a:t>Алгоритм электронной подписи</a:t>
                </a:r>
                <a:r>
                  <a:rPr lang="en-US" sz="2400" b="1" dirty="0"/>
                  <a:t>: </a:t>
                </a:r>
                <a:endParaRPr lang="ru-RU" sz="2400" b="1" dirty="0"/>
              </a:p>
              <a:p>
                <a:r>
                  <a:rPr lang="ru-RU" sz="2400" dirty="0"/>
                  <a:t>Выбирается случайное число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ru-RU" sz="2400" dirty="0"/>
                  <a:t>, выбранное из диапазона</a:t>
                </a:r>
                <a:r>
                  <a:rPr lang="en-US" sz="2400" dirty="0"/>
                  <a:t>  </a:t>
                </a:r>
                <a:r>
                  <a:rPr lang="ru-RU" sz="24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1, …,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−1</m:t>
                        </m:r>
                      </m:e>
                    </m:d>
                  </m:oMath>
                </a14:m>
                <a:endParaRPr lang="en-US" sz="2400" b="0" dirty="0"/>
              </a:p>
              <a:p>
                <a:r>
                  <a:rPr lang="ru-RU" sz="2400" dirty="0"/>
                  <a:t>Вычисляется точка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𝑘𝐺</m:t>
                    </m:r>
                  </m:oMath>
                </a14:m>
                <a:r>
                  <a:rPr lang="en-US" sz="2400" dirty="0"/>
                  <a:t>, </a:t>
                </a:r>
                <a:r>
                  <a:rPr lang="ru-RU" sz="2400" dirty="0"/>
                  <a:t>где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sz="2400" dirty="0"/>
                  <a:t> – </a:t>
                </a:r>
                <a:r>
                  <a:rPr lang="ru-RU" sz="2400" dirty="0"/>
                  <a:t>базовая точка подгруппы</a:t>
                </a:r>
              </a:p>
              <a:p>
                <a:r>
                  <a:rPr lang="ru-RU" sz="2400" dirty="0"/>
                  <a:t>Вычисляется число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400" dirty="0"/>
                  <a:t>, </a:t>
                </a:r>
                <a:r>
                  <a:rPr lang="ru-RU" sz="2400" dirty="0"/>
                  <a:t>где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ru-RU" sz="2400" dirty="0"/>
                  <a:t> – это координата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400" dirty="0"/>
                  <a:t>    </a:t>
                </a:r>
                <a:r>
                  <a:rPr lang="ru-RU" sz="2400" dirty="0"/>
                  <a:t>точки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endParaRPr lang="en-US" sz="2400" dirty="0"/>
              </a:p>
              <a:p>
                <a:r>
                  <a:rPr lang="ru-RU" sz="2400" dirty="0"/>
                  <a:t>Вычисляется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+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400" dirty="0"/>
                  <a:t>, </a:t>
                </a:r>
                <a:r>
                  <a:rPr lang="ru-RU" sz="2400" dirty="0"/>
                  <a:t>где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sz="2400" dirty="0"/>
                  <a:t> - </a:t>
                </a:r>
                <a:r>
                  <a:rPr lang="ru-RU" sz="2400" dirty="0"/>
                  <a:t>закрытый ключ, а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ru-RU" sz="24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sz="2400" dirty="0"/>
                  <a:t>–  мультипликативная инверсия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400" dirty="0"/>
                  <a:t> </a:t>
                </a:r>
                <a:r>
                  <a:rPr lang="ru-RU" sz="2400" dirty="0"/>
                  <a:t>по модулю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2400" dirty="0"/>
              </a:p>
              <a:p>
                <a:r>
                  <a:rPr lang="ru-RU" sz="2400" dirty="0"/>
                  <a:t>Пара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ru-RU" sz="2400" dirty="0"/>
                  <a:t> является электронной подписью документа</a:t>
                </a:r>
              </a:p>
            </p:txBody>
          </p:sp>
        </mc:Choice>
        <mc:Fallback>
          <p:sp>
            <p:nvSpPr>
              <p:cNvPr id="6" name="Объект 2">
                <a:extLst>
                  <a:ext uri="{FF2B5EF4-FFF2-40B4-BE49-F238E27FC236}">
                    <a16:creationId xmlns:a16="http://schemas.microsoft.com/office/drawing/2014/main" id="{EB2BE274-7938-4931-B31F-A59879A4B01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2" y="1825625"/>
                <a:ext cx="7001932" cy="4351338"/>
              </a:xfrm>
              <a:blipFill>
                <a:blip r:embed="rId2"/>
                <a:stretch>
                  <a:fillRect l="-1394" t="-1961" r="-348" b="-378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41" name="Picture 21" descr="Эллиптическая криптография: теория / Хабр">
            <a:extLst>
              <a:ext uri="{FF2B5EF4-FFF2-40B4-BE49-F238E27FC236}">
                <a16:creationId xmlns:a16="http://schemas.microsoft.com/office/drawing/2014/main" id="{D4C36258-2F16-4875-A290-661E948C3C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78" r="1691"/>
          <a:stretch/>
        </p:blipFill>
        <p:spPr bwMode="auto">
          <a:xfrm>
            <a:off x="7766051" y="2420144"/>
            <a:ext cx="4307416" cy="316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8956459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4016</TotalTime>
  <Words>643</Words>
  <Application>Microsoft Office PowerPoint</Application>
  <PresentationFormat>Широкоэкранный</PresentationFormat>
  <Paragraphs>98</Paragraphs>
  <Slides>14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21" baseType="lpstr">
      <vt:lpstr>Arial</vt:lpstr>
      <vt:lpstr>Arial Black</vt:lpstr>
      <vt:lpstr>Arial Narrow</vt:lpstr>
      <vt:lpstr>Calibri</vt:lpstr>
      <vt:lpstr>Cambria Math</vt:lpstr>
      <vt:lpstr>Impact</vt:lpstr>
      <vt:lpstr>Тема Office</vt:lpstr>
      <vt:lpstr>Выпускная квалификационная работа бакалавра на тему: «Распределенная система криптографической защиты данных на основе эллиптических кривых»</vt:lpstr>
      <vt:lpstr>Актуальность темы</vt:lpstr>
      <vt:lpstr>Цель и задача работы</vt:lpstr>
      <vt:lpstr>Постановка задачи</vt:lpstr>
      <vt:lpstr>Логика работы</vt:lpstr>
      <vt:lpstr>Стек технологий</vt:lpstr>
      <vt:lpstr>Теоретическое введение</vt:lpstr>
      <vt:lpstr>Алгориытм решения задачи</vt:lpstr>
      <vt:lpstr>Алгоритм решения задачи</vt:lpstr>
      <vt:lpstr>Архитектура решения задачи</vt:lpstr>
      <vt:lpstr>Описание программной разработки</vt:lpstr>
      <vt:lpstr>Результаты разработки</vt:lpstr>
      <vt:lpstr>Результаты разработки</vt:lpstr>
      <vt:lpstr>Оценка результата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Выпускная квалификационная работа бакалавра на тему: «Название выпускной  квалификационной работы»</dc:title>
  <dc:creator>4562</dc:creator>
  <cp:lastModifiedBy>newmersedez</cp:lastModifiedBy>
  <cp:revision>91</cp:revision>
  <dcterms:created xsi:type="dcterms:W3CDTF">2023-03-28T19:07:26Z</dcterms:created>
  <dcterms:modified xsi:type="dcterms:W3CDTF">2023-05-29T20:54:58Z</dcterms:modified>
</cp:coreProperties>
</file>